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0" r:id="rId2"/>
    <p:sldId id="498" r:id="rId3"/>
    <p:sldId id="499" r:id="rId4"/>
    <p:sldId id="497" r:id="rId5"/>
    <p:sldId id="501" r:id="rId6"/>
    <p:sldId id="502" r:id="rId7"/>
    <p:sldId id="500" r:id="rId8"/>
    <p:sldId id="503" r:id="rId9"/>
    <p:sldId id="504" r:id="rId10"/>
    <p:sldId id="505" r:id="rId11"/>
    <p:sldId id="516" r:id="rId12"/>
    <p:sldId id="507" r:id="rId13"/>
    <p:sldId id="517" r:id="rId14"/>
    <p:sldId id="509" r:id="rId15"/>
    <p:sldId id="518" r:id="rId16"/>
    <p:sldId id="519" r:id="rId17"/>
    <p:sldId id="520" r:id="rId18"/>
    <p:sldId id="513" r:id="rId19"/>
    <p:sldId id="522" r:id="rId20"/>
    <p:sldId id="525" r:id="rId21"/>
    <p:sldId id="523" r:id="rId22"/>
    <p:sldId id="524" r:id="rId23"/>
    <p:sldId id="538" r:id="rId24"/>
    <p:sldId id="540" r:id="rId25"/>
    <p:sldId id="526" r:id="rId26"/>
    <p:sldId id="529" r:id="rId27"/>
    <p:sldId id="528" r:id="rId28"/>
    <p:sldId id="531" r:id="rId29"/>
    <p:sldId id="530" r:id="rId30"/>
    <p:sldId id="527" r:id="rId31"/>
    <p:sldId id="532" r:id="rId32"/>
    <p:sldId id="534" r:id="rId33"/>
    <p:sldId id="53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0" autoAdjust="0"/>
    <p:restoredTop sz="50000" autoAdjust="0"/>
  </p:normalViewPr>
  <p:slideViewPr>
    <p:cSldViewPr snapToGrid="0" snapToObjects="1">
      <p:cViewPr varScale="1">
        <p:scale>
          <a:sx n="124" d="100"/>
          <a:sy n="124" d="100"/>
        </p:scale>
        <p:origin x="19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E74E5-43EB-8941-84E7-E76CE2DEF1CC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9F689-7EFB-7B46-8E3E-1F0603397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34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2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460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146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911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9246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799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262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313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969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08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91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735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962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1819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24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966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46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422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6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119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356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56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456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1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9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33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799D-8AC1-7647-9F4D-35F31457520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8E793-07AD-7540-8DCF-256F4E8A7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7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10" Type="http://schemas.openxmlformats.org/officeDocument/2006/relationships/image" Target="../media/image20.emf"/><Relationship Id="rId4" Type="http://schemas.openxmlformats.org/officeDocument/2006/relationships/image" Target="../media/image10.emf"/><Relationship Id="rId9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0.emf"/><Relationship Id="rId4" Type="http://schemas.openxmlformats.org/officeDocument/2006/relationships/image" Target="../media/image10.emf"/><Relationship Id="rId9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11" Type="http://schemas.openxmlformats.org/officeDocument/2006/relationships/image" Target="../media/image17.emf"/><Relationship Id="rId5" Type="http://schemas.openxmlformats.org/officeDocument/2006/relationships/image" Target="../media/image22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11" Type="http://schemas.openxmlformats.org/officeDocument/2006/relationships/image" Target="../media/image17.emf"/><Relationship Id="rId5" Type="http://schemas.openxmlformats.org/officeDocument/2006/relationships/image" Target="../media/image22.emf"/><Relationship Id="rId10" Type="http://schemas.openxmlformats.org/officeDocument/2006/relationships/image" Target="../media/image10.emf"/><Relationship Id="rId4" Type="http://schemas.openxmlformats.org/officeDocument/2006/relationships/image" Target="../media/image21.emf"/><Relationship Id="rId9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10" Type="http://schemas.openxmlformats.org/officeDocument/2006/relationships/image" Target="../media/image28.emf"/><Relationship Id="rId4" Type="http://schemas.openxmlformats.org/officeDocument/2006/relationships/image" Target="../media/image24.emf"/><Relationship Id="rId9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11" Type="http://schemas.openxmlformats.org/officeDocument/2006/relationships/image" Target="../media/image29.emf"/><Relationship Id="rId5" Type="http://schemas.openxmlformats.org/officeDocument/2006/relationships/image" Target="../media/image25.png"/><Relationship Id="rId10" Type="http://schemas.openxmlformats.org/officeDocument/2006/relationships/image" Target="../media/image28.emf"/><Relationship Id="rId4" Type="http://schemas.openxmlformats.org/officeDocument/2006/relationships/image" Target="../media/image24.emf"/><Relationship Id="rId9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11" Type="http://schemas.openxmlformats.org/officeDocument/2006/relationships/image" Target="../media/image30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8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8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18.emf"/><Relationship Id="rId10" Type="http://schemas.openxmlformats.org/officeDocument/2006/relationships/image" Target="../media/image35.emf"/><Relationship Id="rId4" Type="http://schemas.openxmlformats.org/officeDocument/2006/relationships/image" Target="../media/image17.emf"/><Relationship Id="rId9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3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67457" y="1690179"/>
            <a:ext cx="3975768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Segmentación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por </a:t>
            </a:r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Umbrales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(Otsu)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</p:txBody>
      </p:sp>
    </p:spTree>
    <p:extLst>
      <p:ext uri="{BB962C8B-B14F-4D97-AF65-F5344CB8AC3E}">
        <p14:creationId xmlns:p14="http://schemas.microsoft.com/office/powerpoint/2010/main" val="312878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7CEF1A-D71A-7442-A2A5-D86AE2A31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586" y="1004841"/>
            <a:ext cx="149335" cy="25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686D2F-6E88-074B-839B-1806B8280109}"/>
              </a:ext>
            </a:extLst>
          </p:cNvPr>
          <p:cNvSpPr txBox="1"/>
          <p:nvPr/>
        </p:nvSpPr>
        <p:spPr>
          <a:xfrm>
            <a:off x="5500264" y="988799"/>
            <a:ext cx="24598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un valor de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define: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1) Región 0 y Región 1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2)  Probabilidades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8A749-8015-7F41-BF34-EB86A607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916" y="2649653"/>
            <a:ext cx="977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63EE6-8487-0848-82EB-A635C375C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5861188"/>
            <a:ext cx="1905000" cy="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74C28-4FDF-5942-A6B9-DF3B0C1BB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5861188"/>
            <a:ext cx="1905000" cy="66040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2ED55768-54EF-534A-9BDD-F37D9E614318}"/>
              </a:ext>
            </a:extLst>
          </p:cNvPr>
          <p:cNvSpPr/>
          <p:nvPr/>
        </p:nvSpPr>
        <p:spPr>
          <a:xfrm rot="16200000">
            <a:off x="3275040" y="3584065"/>
            <a:ext cx="133212" cy="31891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331089-CA00-B94B-AFA9-2C4849B3A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4291" y="5435531"/>
            <a:ext cx="317500" cy="215900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D3B76414-F758-0B4D-933D-CA5602F06F2E}"/>
              </a:ext>
            </a:extLst>
          </p:cNvPr>
          <p:cNvSpPr/>
          <p:nvPr/>
        </p:nvSpPr>
        <p:spPr>
          <a:xfrm rot="16200000">
            <a:off x="5966004" y="4168817"/>
            <a:ext cx="133213" cy="20196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385A07-BECC-4446-B140-87DC2B02CB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3860" y="5432563"/>
            <a:ext cx="317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7CEF1A-D71A-7442-A2A5-D86AE2A31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586" y="1004841"/>
            <a:ext cx="149335" cy="25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686D2F-6E88-074B-839B-1806B8280109}"/>
              </a:ext>
            </a:extLst>
          </p:cNvPr>
          <p:cNvSpPr txBox="1"/>
          <p:nvPr/>
        </p:nvSpPr>
        <p:spPr>
          <a:xfrm>
            <a:off x="5500264" y="988799"/>
            <a:ext cx="24598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un valor de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define: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1) Región 0 y Región 1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pPr marL="342900" indent="-342900">
              <a:buAutoNum type="arabicParenR" startAt="2"/>
            </a:pPr>
            <a:r>
              <a:rPr lang="es-ES_tradnl" dirty="0">
                <a:latin typeface="Trebuchet MS" panose="020B0703020202090204" pitchFamily="34" charset="0"/>
              </a:rPr>
              <a:t>Probabilidades </a:t>
            </a:r>
          </a:p>
          <a:p>
            <a:pPr marL="342900" indent="-342900">
              <a:buAutoNum type="arabicParenR" startAt="2"/>
            </a:pPr>
            <a:endParaRPr lang="es-ES_tradnl" dirty="0">
              <a:latin typeface="Trebuchet MS" panose="020B0703020202090204" pitchFamily="34" charset="0"/>
            </a:endParaRPr>
          </a:p>
          <a:p>
            <a:pPr marL="342900" indent="-342900">
              <a:buAutoNum type="arabicParenR" startAt="2"/>
            </a:pPr>
            <a:r>
              <a:rPr lang="es-ES_tradnl" dirty="0"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8A749-8015-7F41-BF34-EB86A607A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916" y="2649653"/>
            <a:ext cx="9779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E63EE6-8487-0848-82EB-A635C375C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5861188"/>
            <a:ext cx="1905000" cy="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74C28-4FDF-5942-A6B9-DF3B0C1BB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500" y="5861188"/>
            <a:ext cx="1905000" cy="66040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2ED55768-54EF-534A-9BDD-F37D9E614318}"/>
              </a:ext>
            </a:extLst>
          </p:cNvPr>
          <p:cNvSpPr/>
          <p:nvPr/>
        </p:nvSpPr>
        <p:spPr>
          <a:xfrm rot="16200000">
            <a:off x="3275040" y="3584065"/>
            <a:ext cx="133212" cy="31891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331089-CA00-B94B-AFA9-2C4849B3A9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4291" y="5435531"/>
            <a:ext cx="317500" cy="215900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D3B76414-F758-0B4D-933D-CA5602F06F2E}"/>
              </a:ext>
            </a:extLst>
          </p:cNvPr>
          <p:cNvSpPr/>
          <p:nvPr/>
        </p:nvSpPr>
        <p:spPr>
          <a:xfrm rot="16200000">
            <a:off x="5966004" y="4168817"/>
            <a:ext cx="133213" cy="20196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385A07-BECC-4446-B140-87DC2B02CB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3860" y="5432563"/>
            <a:ext cx="317500" cy="215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59FC9F-AE70-D447-9F39-A649E81CFA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7272" y="3179828"/>
            <a:ext cx="1028700" cy="342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F712BA-81BD-9041-913C-C2761B2ADC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32B0BC-BFA7-F249-BC8A-964867195D20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413DE7-4D1C-1248-834D-826FD0B55B94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A029B71-4D61-5048-A5CD-668338A665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6B0A89-AFF2-4E41-A991-DB03EE017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9ADD5-F004-634D-A82F-17A4D080C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81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6B0A89-AFF2-4E41-A991-DB03EE017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9ADD5-F004-634D-A82F-17A4D080C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62B99F-1E80-EC44-A524-39C405285D89}"/>
              </a:ext>
            </a:extLst>
          </p:cNvPr>
          <p:cNvSpPr txBox="1"/>
          <p:nvPr/>
        </p:nvSpPr>
        <p:spPr>
          <a:xfrm>
            <a:off x="5500265" y="466282"/>
            <a:ext cx="3362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6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848087" y="4144617"/>
            <a:ext cx="203200" cy="2040007"/>
            <a:chOff x="4848087" y="4144617"/>
            <a:chExt cx="203200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 err="1">
                <a:latin typeface="Trebuchet MS" panose="020B0703020202090204" pitchFamily="34" charset="0"/>
              </a:rPr>
              <a:t>Otsu</a:t>
            </a:r>
            <a:r>
              <a:rPr lang="es-ES_tradnl" dirty="0">
                <a:latin typeface="Trebuchet MS" panose="020B0703020202090204" pitchFamily="34" charset="0"/>
              </a:rPr>
              <a:t> sugiere minimizar la varianza </a:t>
            </a:r>
            <a:r>
              <a:rPr lang="es-ES_tradnl" dirty="0" err="1">
                <a:latin typeface="Trebuchet MS" panose="020B0703020202090204" pitchFamily="34" charset="0"/>
              </a:rPr>
              <a:t>intra</a:t>
            </a:r>
            <a:r>
              <a:rPr lang="es-ES_tradnl" dirty="0">
                <a:latin typeface="Trebuchet MS" panose="020B0703020202090204" pitchFamily="34" charset="0"/>
              </a:rPr>
              <a:t>-clase: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0265" y="3504028"/>
            <a:ext cx="3133733" cy="31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9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 err="1">
                <a:latin typeface="Trebuchet MS" panose="020B0703020202090204" pitchFamily="34" charset="0"/>
              </a:rPr>
              <a:t>Otsu</a:t>
            </a:r>
            <a:r>
              <a:rPr lang="es-ES_tradnl" dirty="0">
                <a:latin typeface="Trebuchet MS" panose="020B0703020202090204" pitchFamily="34" charset="0"/>
              </a:rPr>
              <a:t> sugiere minimizar la varianza </a:t>
            </a:r>
            <a:r>
              <a:rPr lang="es-ES_tradnl" dirty="0" err="1">
                <a:latin typeface="Trebuchet MS" panose="020B0703020202090204" pitchFamily="34" charset="0"/>
              </a:rPr>
              <a:t>intra</a:t>
            </a:r>
            <a:r>
              <a:rPr lang="es-ES_tradnl" dirty="0">
                <a:latin typeface="Trebuchet MS" panose="020B0703020202090204" pitchFamily="34" charset="0"/>
              </a:rPr>
              <a:t>-clase: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265" y="3504028"/>
            <a:ext cx="3133733" cy="31129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9E7030-A970-204B-A854-379E08575ED6}"/>
              </a:ext>
            </a:extLst>
          </p:cNvPr>
          <p:cNvCxnSpPr/>
          <p:nvPr/>
        </p:nvCxnSpPr>
        <p:spPr>
          <a:xfrm>
            <a:off x="4020956" y="4770219"/>
            <a:ext cx="2664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5B6F290-4214-3940-B366-986BEDA43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2948180-6AAE-C84A-B192-1233AD01B96C}"/>
              </a:ext>
            </a:extLst>
          </p:cNvPr>
          <p:cNvSpPr/>
          <p:nvPr/>
        </p:nvSpPr>
        <p:spPr>
          <a:xfrm>
            <a:off x="456371" y="2660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AE3059-FD83-5149-BFFD-E8816DF526D5}"/>
              </a:ext>
            </a:extLst>
          </p:cNvPr>
          <p:cNvGrpSpPr/>
          <p:nvPr/>
        </p:nvGrpSpPr>
        <p:grpSpPr>
          <a:xfrm>
            <a:off x="3717787" y="4144617"/>
            <a:ext cx="203200" cy="2040007"/>
            <a:chOff x="4848087" y="4144617"/>
            <a:chExt cx="203200" cy="204000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9CEB9-873F-5542-BC1F-24A67200C458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16D668-67CA-5A4E-A716-03C862CC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0C1BAA7-A32B-FE4C-BB2D-D447EBC11A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4DE693-CAF8-9549-95E0-9AB0748B2659}"/>
              </a:ext>
            </a:extLst>
          </p:cNvPr>
          <p:cNvCxnSpPr/>
          <p:nvPr/>
        </p:nvCxnSpPr>
        <p:spPr>
          <a:xfrm>
            <a:off x="2807368" y="2821103"/>
            <a:ext cx="1008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C56AD7-B92D-0145-9F02-BC3CBF11850E}"/>
              </a:ext>
            </a:extLst>
          </p:cNvPr>
          <p:cNvGrpSpPr/>
          <p:nvPr/>
        </p:nvGrpSpPr>
        <p:grpSpPr>
          <a:xfrm>
            <a:off x="6743700" y="1536700"/>
            <a:ext cx="838200" cy="646303"/>
            <a:chOff x="6769100" y="2197100"/>
            <a:chExt cx="838200" cy="64630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2044EB-679A-B749-9683-51E92BD7621A}"/>
                </a:ext>
              </a:extLst>
            </p:cNvPr>
            <p:cNvSpPr/>
            <p:nvPr/>
          </p:nvSpPr>
          <p:spPr>
            <a:xfrm>
              <a:off x="6769100" y="2197100"/>
              <a:ext cx="838200" cy="6463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7D94E4-101D-D64E-8071-8CA651F3343D}"/>
                </a:ext>
              </a:extLst>
            </p:cNvPr>
            <p:cNvSpPr txBox="1"/>
            <p:nvPr/>
          </p:nvSpPr>
          <p:spPr>
            <a:xfrm>
              <a:off x="7323248" y="224762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D7EAF1-8E16-404C-A3EB-CB39EA16F126}"/>
              </a:ext>
            </a:extLst>
          </p:cNvPr>
          <p:cNvGrpSpPr/>
          <p:nvPr/>
        </p:nvGrpSpPr>
        <p:grpSpPr>
          <a:xfrm>
            <a:off x="7200900" y="3644624"/>
            <a:ext cx="1384300" cy="381944"/>
            <a:chOff x="7200900" y="3644624"/>
            <a:chExt cx="1384300" cy="38194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F721C1-1619-194D-85BC-212E175B299D}"/>
                </a:ext>
              </a:extLst>
            </p:cNvPr>
            <p:cNvCxnSpPr>
              <a:cxnSpLocks/>
            </p:cNvCxnSpPr>
            <p:nvPr/>
          </p:nvCxnSpPr>
          <p:spPr>
            <a:xfrm>
              <a:off x="7200900" y="4026568"/>
              <a:ext cx="57941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6190A-6432-0349-BCD2-94D81AB27C01}"/>
                </a:ext>
              </a:extLst>
            </p:cNvPr>
            <p:cNvSpPr txBox="1"/>
            <p:nvPr/>
          </p:nvSpPr>
          <p:spPr>
            <a:xfrm>
              <a:off x="8301148" y="364462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15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 err="1">
                <a:latin typeface="Trebuchet MS" panose="020B0703020202090204" pitchFamily="34" charset="0"/>
              </a:rPr>
              <a:t>Otsu</a:t>
            </a:r>
            <a:r>
              <a:rPr lang="es-ES_tradnl" dirty="0">
                <a:latin typeface="Trebuchet MS" panose="020B0703020202090204" pitchFamily="34" charset="0"/>
              </a:rPr>
              <a:t> sugiere minimizar la varianza </a:t>
            </a:r>
            <a:r>
              <a:rPr lang="es-ES_tradnl" dirty="0" err="1">
                <a:latin typeface="Trebuchet MS" panose="020B0703020202090204" pitchFamily="34" charset="0"/>
              </a:rPr>
              <a:t>intra</a:t>
            </a:r>
            <a:r>
              <a:rPr lang="es-ES_tradnl" dirty="0">
                <a:latin typeface="Trebuchet MS" panose="020B0703020202090204" pitchFamily="34" charset="0"/>
              </a:rPr>
              <a:t>-clase: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265" y="3504028"/>
            <a:ext cx="3133733" cy="3112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5B6F290-4214-3940-B366-986BEDA43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2948180-6AAE-C84A-B192-1233AD01B96C}"/>
              </a:ext>
            </a:extLst>
          </p:cNvPr>
          <p:cNvSpPr/>
          <p:nvPr/>
        </p:nvSpPr>
        <p:spPr>
          <a:xfrm>
            <a:off x="1363685" y="266037"/>
            <a:ext cx="4118627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AE3059-FD83-5149-BFFD-E8816DF526D5}"/>
              </a:ext>
            </a:extLst>
          </p:cNvPr>
          <p:cNvGrpSpPr/>
          <p:nvPr/>
        </p:nvGrpSpPr>
        <p:grpSpPr>
          <a:xfrm>
            <a:off x="5381487" y="4144617"/>
            <a:ext cx="203200" cy="2040007"/>
            <a:chOff x="4848087" y="4144617"/>
            <a:chExt cx="203200" cy="204000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9CEB9-873F-5542-BC1F-24A67200C458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16D668-67CA-5A4E-A716-03C862CC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0C1BAA7-A32B-FE4C-BB2D-D447EBC11A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CC56AD7-B92D-0145-9F02-BC3CBF11850E}"/>
              </a:ext>
            </a:extLst>
          </p:cNvPr>
          <p:cNvGrpSpPr/>
          <p:nvPr/>
        </p:nvGrpSpPr>
        <p:grpSpPr>
          <a:xfrm>
            <a:off x="5880100" y="1536700"/>
            <a:ext cx="838200" cy="646303"/>
            <a:chOff x="6769100" y="2197100"/>
            <a:chExt cx="838200" cy="64630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02044EB-679A-B749-9683-51E92BD7621A}"/>
                </a:ext>
              </a:extLst>
            </p:cNvPr>
            <p:cNvSpPr/>
            <p:nvPr/>
          </p:nvSpPr>
          <p:spPr>
            <a:xfrm>
              <a:off x="6769100" y="2197100"/>
              <a:ext cx="838200" cy="64630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7D94E4-101D-D64E-8071-8CA651F3343D}"/>
                </a:ext>
              </a:extLst>
            </p:cNvPr>
            <p:cNvSpPr txBox="1"/>
            <p:nvPr/>
          </p:nvSpPr>
          <p:spPr>
            <a:xfrm>
              <a:off x="7323248" y="224762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D7EAF1-8E16-404C-A3EB-CB39EA16F126}"/>
              </a:ext>
            </a:extLst>
          </p:cNvPr>
          <p:cNvGrpSpPr/>
          <p:nvPr/>
        </p:nvGrpSpPr>
        <p:grpSpPr>
          <a:xfrm>
            <a:off x="6270206" y="3644624"/>
            <a:ext cx="2314994" cy="381944"/>
            <a:chOff x="6270206" y="3644624"/>
            <a:chExt cx="2314994" cy="38194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F721C1-1619-194D-85BC-212E175B299D}"/>
                </a:ext>
              </a:extLst>
            </p:cNvPr>
            <p:cNvCxnSpPr>
              <a:cxnSpLocks/>
            </p:cNvCxnSpPr>
            <p:nvPr/>
          </p:nvCxnSpPr>
          <p:spPr>
            <a:xfrm>
              <a:off x="6270206" y="4026568"/>
              <a:ext cx="59570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6190A-6432-0349-BCD2-94D81AB27C01}"/>
                </a:ext>
              </a:extLst>
            </p:cNvPr>
            <p:cNvSpPr txBox="1"/>
            <p:nvPr/>
          </p:nvSpPr>
          <p:spPr>
            <a:xfrm>
              <a:off x="8301148" y="364462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00B333-8BDD-F144-8B49-6086EA6B7AA6}"/>
              </a:ext>
            </a:extLst>
          </p:cNvPr>
          <p:cNvCxnSpPr/>
          <p:nvPr/>
        </p:nvCxnSpPr>
        <p:spPr>
          <a:xfrm>
            <a:off x="2807368" y="2821103"/>
            <a:ext cx="277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C7558E-4E18-D244-B82D-B5AF0993382B}"/>
              </a:ext>
            </a:extLst>
          </p:cNvPr>
          <p:cNvCxnSpPr>
            <a:cxnSpLocks/>
          </p:cNvCxnSpPr>
          <p:nvPr/>
        </p:nvCxnSpPr>
        <p:spPr>
          <a:xfrm>
            <a:off x="5579368" y="4770219"/>
            <a:ext cx="1244488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8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43430D-A3B3-4E41-A436-7225AB02B0DE}"/>
              </a:ext>
            </a:extLst>
          </p:cNvPr>
          <p:cNvCxnSpPr>
            <a:cxnSpLocks/>
          </p:cNvCxnSpPr>
          <p:nvPr/>
        </p:nvCxnSpPr>
        <p:spPr>
          <a:xfrm>
            <a:off x="1879600" y="4936528"/>
            <a:ext cx="5702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9DB8021-B5EB-9F4D-B03C-5B4DBC39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527" y="4780486"/>
            <a:ext cx="152400" cy="241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62D51F-6444-384C-8C80-63D13BBDE7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6485" y="446203"/>
            <a:ext cx="5638800" cy="4749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E8B8AB8-340A-9048-9D83-14A005F20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342" y="1532053"/>
            <a:ext cx="190500" cy="254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244EA3-8B12-5742-A3F1-C7C340FEB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882" y="838522"/>
            <a:ext cx="292100" cy="215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1302FA0-86A1-E442-9235-BF214E159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5285" y="838522"/>
            <a:ext cx="304800" cy="215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04CB87-52C1-0347-9A21-737D0FDBD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330" y="2248659"/>
            <a:ext cx="317500" cy="38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9596EE-37ED-4048-B16B-979D0D6E1C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9270" y="568279"/>
            <a:ext cx="3175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64E7FB-142C-5D4E-8C47-7213173D3E43}"/>
              </a:ext>
            </a:extLst>
          </p:cNvPr>
          <p:cNvSpPr/>
          <p:nvPr/>
        </p:nvSpPr>
        <p:spPr>
          <a:xfrm>
            <a:off x="7552082" y="2077513"/>
            <a:ext cx="241845" cy="350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34687-E422-0040-924B-3EF54806A4E9}"/>
              </a:ext>
            </a:extLst>
          </p:cNvPr>
          <p:cNvSpPr/>
          <p:nvPr/>
        </p:nvSpPr>
        <p:spPr>
          <a:xfrm>
            <a:off x="4472610" y="579354"/>
            <a:ext cx="175663" cy="1660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2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43430D-A3B3-4E41-A436-7225AB02B0DE}"/>
              </a:ext>
            </a:extLst>
          </p:cNvPr>
          <p:cNvCxnSpPr>
            <a:cxnSpLocks/>
          </p:cNvCxnSpPr>
          <p:nvPr/>
        </p:nvCxnSpPr>
        <p:spPr>
          <a:xfrm>
            <a:off x="1879600" y="4936528"/>
            <a:ext cx="57023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9DB8021-B5EB-9F4D-B03C-5B4DBC39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527" y="4780486"/>
            <a:ext cx="152400" cy="241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62D51F-6444-384C-8C80-63D13BBDE7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696485" y="446203"/>
            <a:ext cx="5638800" cy="4749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E8B8AB8-340A-9048-9D83-14A005F20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342" y="1532053"/>
            <a:ext cx="190500" cy="254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244EA3-8B12-5742-A3F1-C7C340FEB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882" y="838522"/>
            <a:ext cx="292100" cy="215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1302FA0-86A1-E442-9235-BF214E159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5285" y="838522"/>
            <a:ext cx="304800" cy="215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04CB87-52C1-0347-9A21-737D0FDBD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3330" y="2248659"/>
            <a:ext cx="317500" cy="38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9596EE-37ED-4048-B16B-979D0D6E1C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9270" y="568279"/>
            <a:ext cx="3175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940F9B-8D6F-024C-B598-C5F927F929A5}"/>
              </a:ext>
            </a:extLst>
          </p:cNvPr>
          <p:cNvSpPr txBox="1"/>
          <p:nvPr/>
        </p:nvSpPr>
        <p:spPr>
          <a:xfrm>
            <a:off x="4844967" y="376072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8C421E-D8F8-B94E-83A6-A1B768971262}"/>
              </a:ext>
            </a:extLst>
          </p:cNvPr>
          <p:cNvCxnSpPr>
            <a:cxnSpLocks/>
          </p:cNvCxnSpPr>
          <p:nvPr/>
        </p:nvCxnSpPr>
        <p:spPr>
          <a:xfrm flipV="1">
            <a:off x="5069995" y="3062222"/>
            <a:ext cx="0" cy="707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580115-586F-EF4E-BC22-56FD0315AA8C}"/>
              </a:ext>
            </a:extLst>
          </p:cNvPr>
          <p:cNvSpPr txBox="1"/>
          <p:nvPr/>
        </p:nvSpPr>
        <p:spPr>
          <a:xfrm>
            <a:off x="4793284" y="21373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E6E37-7F1E-094B-AC99-3B187E4712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2612" y="2589585"/>
            <a:ext cx="1066800" cy="342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DA2C7F-52BC-AD4D-B5A4-D8A3808AD382}"/>
              </a:ext>
            </a:extLst>
          </p:cNvPr>
          <p:cNvSpPr/>
          <p:nvPr/>
        </p:nvSpPr>
        <p:spPr>
          <a:xfrm>
            <a:off x="7552082" y="2077513"/>
            <a:ext cx="241845" cy="350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D38841-750D-7A4F-92D6-037460AD4A69}"/>
              </a:ext>
            </a:extLst>
          </p:cNvPr>
          <p:cNvSpPr/>
          <p:nvPr/>
        </p:nvSpPr>
        <p:spPr>
          <a:xfrm>
            <a:off x="4472610" y="579354"/>
            <a:ext cx="175663" cy="1660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8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 por Umbral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imagen es segmentada a partir de un umbral: los tonos de gris mayores que un umbral pertenecen a la región segmentada, mientras que el resto pertenece al fondo.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F29EE-6A2D-4841-BB53-34048702DE2B}"/>
              </a:ext>
            </a:extLst>
          </p:cNvPr>
          <p:cNvGrpSpPr/>
          <p:nvPr/>
        </p:nvGrpSpPr>
        <p:grpSpPr>
          <a:xfrm>
            <a:off x="253172" y="3005037"/>
            <a:ext cx="8168820" cy="2797527"/>
            <a:chOff x="253172" y="3005037"/>
            <a:chExt cx="8168820" cy="2797527"/>
          </a:xfrm>
        </p:grpSpPr>
        <p:sp>
          <p:nvSpPr>
            <p:cNvPr id="3" name="TextBox 2"/>
            <p:cNvSpPr txBox="1"/>
            <p:nvPr/>
          </p:nvSpPr>
          <p:spPr>
            <a:xfrm>
              <a:off x="1332801" y="5494787"/>
              <a:ext cx="638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                      [ OUTPUT ]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D3ABF6-869F-3746-A8DB-907AF0D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959" y="3005037"/>
              <a:ext cx="2501033" cy="255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216001-AC1D-EA46-ABAA-68FCAEBD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5008" y="3120718"/>
              <a:ext cx="2349500" cy="230803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75333C-8BBB-FC44-B0B5-4E09188F6D13}"/>
                </a:ext>
              </a:extLst>
            </p:cNvPr>
            <p:cNvSpPr/>
            <p:nvPr/>
          </p:nvSpPr>
          <p:spPr>
            <a:xfrm>
              <a:off x="3776869" y="3846441"/>
              <a:ext cx="1441173" cy="8845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15A3EA-A740-5D45-813A-987894234567}"/>
                </a:ext>
              </a:extLst>
            </p:cNvPr>
            <p:cNvCxnSpPr>
              <a:cxnSpLocks/>
            </p:cNvCxnSpPr>
            <p:nvPr/>
          </p:nvCxnSpPr>
          <p:spPr>
            <a:xfrm>
              <a:off x="2984567" y="4304555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6544C4-685C-734B-AD0D-A05751CAD2C3}"/>
                </a:ext>
              </a:extLst>
            </p:cNvPr>
            <p:cNvCxnSpPr>
              <a:cxnSpLocks/>
            </p:cNvCxnSpPr>
            <p:nvPr/>
          </p:nvCxnSpPr>
          <p:spPr>
            <a:xfrm>
              <a:off x="5214245" y="4287989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1ECA0C-C9B7-A547-BBCC-83B04394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172" y="3141043"/>
              <a:ext cx="368300" cy="317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7D0175-F922-E840-B3C6-56086E3B7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4316" y="3141042"/>
              <a:ext cx="381000" cy="317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FF4A2C-74EF-1844-B05E-66A262459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2103" y="4076148"/>
              <a:ext cx="66040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59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4F27D1-FEF7-9541-AC8B-789580B29E6D}"/>
              </a:ext>
            </a:extLst>
          </p:cNvPr>
          <p:cNvCxnSpPr/>
          <p:nvPr/>
        </p:nvCxnSpPr>
        <p:spPr>
          <a:xfrm>
            <a:off x="5093804" y="4144617"/>
            <a:ext cx="0" cy="1600200"/>
          </a:xfrm>
          <a:prstGeom prst="line">
            <a:avLst/>
          </a:prstGeom>
          <a:ln>
            <a:solidFill>
              <a:srgbClr val="FF93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7136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811AA-F23A-E84A-8F47-BC247890F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410" y="1694366"/>
            <a:ext cx="5842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F6DB4F-59D4-0842-9868-B0369A2BE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915" y="1682076"/>
            <a:ext cx="584200" cy="30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9F27F0-F489-EC41-BB7F-3AE70EAE4325}"/>
              </a:ext>
            </a:extLst>
          </p:cNvPr>
          <p:cNvSpPr txBox="1"/>
          <p:nvPr/>
        </p:nvSpPr>
        <p:spPr>
          <a:xfrm>
            <a:off x="5500265" y="466282"/>
            <a:ext cx="336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En una buena segmentación, se desea que los modos sean angostos: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 err="1">
                <a:latin typeface="Trebuchet MS" panose="020B0703020202090204" pitchFamily="34" charset="0"/>
              </a:rPr>
              <a:t>Otsu</a:t>
            </a:r>
            <a:r>
              <a:rPr lang="es-ES_tradnl" dirty="0">
                <a:latin typeface="Trebuchet MS" panose="020B0703020202090204" pitchFamily="34" charset="0"/>
              </a:rPr>
              <a:t> sugiere minimizar la varianza </a:t>
            </a:r>
            <a:r>
              <a:rPr lang="es-ES_tradnl" dirty="0" err="1">
                <a:latin typeface="Trebuchet MS" panose="020B0703020202090204" pitchFamily="34" charset="0"/>
              </a:rPr>
              <a:t>intra</a:t>
            </a:r>
            <a:r>
              <a:rPr lang="es-ES_tradnl" dirty="0">
                <a:latin typeface="Trebuchet MS" panose="020B0703020202090204" pitchFamily="34" charset="0"/>
              </a:rPr>
              <a:t>-clase: </a:t>
            </a:r>
          </a:p>
          <a:p>
            <a:endParaRPr lang="es-ES_tradnl" dirty="0">
              <a:latin typeface="Trebuchet MS" panose="020B070302020209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0265" y="3504028"/>
            <a:ext cx="3133733" cy="311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14D4F-654D-904A-89FA-D052A7653B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5854" y="5930072"/>
            <a:ext cx="215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 por Umbral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imagen es segmentada a partir de un umbral: los tonos de gris mayores que un umbral pertenecen a la región segmentada, mientras que el resto pertenece al fondo.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F29EE-6A2D-4841-BB53-34048702DE2B}"/>
              </a:ext>
            </a:extLst>
          </p:cNvPr>
          <p:cNvGrpSpPr/>
          <p:nvPr/>
        </p:nvGrpSpPr>
        <p:grpSpPr>
          <a:xfrm>
            <a:off x="253172" y="3005037"/>
            <a:ext cx="8168820" cy="2797527"/>
            <a:chOff x="253172" y="3005037"/>
            <a:chExt cx="8168820" cy="2797527"/>
          </a:xfrm>
        </p:grpSpPr>
        <p:sp>
          <p:nvSpPr>
            <p:cNvPr id="3" name="TextBox 2"/>
            <p:cNvSpPr txBox="1"/>
            <p:nvPr/>
          </p:nvSpPr>
          <p:spPr>
            <a:xfrm>
              <a:off x="1332801" y="5494787"/>
              <a:ext cx="638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                      [ OUTPUT ]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D3ABF6-869F-3746-A8DB-907AF0D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959" y="3005037"/>
              <a:ext cx="2501033" cy="255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216001-AC1D-EA46-ABAA-68FCAEBD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5008" y="3120718"/>
              <a:ext cx="2349500" cy="230803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75333C-8BBB-FC44-B0B5-4E09188F6D13}"/>
                </a:ext>
              </a:extLst>
            </p:cNvPr>
            <p:cNvSpPr/>
            <p:nvPr/>
          </p:nvSpPr>
          <p:spPr>
            <a:xfrm>
              <a:off x="3776869" y="3846441"/>
              <a:ext cx="1441173" cy="8845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15A3EA-A740-5D45-813A-987894234567}"/>
                </a:ext>
              </a:extLst>
            </p:cNvPr>
            <p:cNvCxnSpPr>
              <a:cxnSpLocks/>
            </p:cNvCxnSpPr>
            <p:nvPr/>
          </p:nvCxnSpPr>
          <p:spPr>
            <a:xfrm>
              <a:off x="2984567" y="4304555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6544C4-685C-734B-AD0D-A05751CAD2C3}"/>
                </a:ext>
              </a:extLst>
            </p:cNvPr>
            <p:cNvCxnSpPr>
              <a:cxnSpLocks/>
            </p:cNvCxnSpPr>
            <p:nvPr/>
          </p:nvCxnSpPr>
          <p:spPr>
            <a:xfrm>
              <a:off x="5214245" y="4287989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1ECA0C-C9B7-A547-BBCC-83B04394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172" y="3141043"/>
              <a:ext cx="368300" cy="317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7D0175-F922-E840-B3C6-56086E3B7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4316" y="3141042"/>
              <a:ext cx="381000" cy="3175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AA578FC-FF10-3F48-92E6-17593BCBD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726" y="4065762"/>
            <a:ext cx="495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5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 por Umbral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imagen es segmentada a partir de un umbral: los tonos de gris mayores que un umbral pertenecen a la región segmentada, mientras que el resto pertenece al fondo.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F29EE-6A2D-4841-BB53-34048702DE2B}"/>
              </a:ext>
            </a:extLst>
          </p:cNvPr>
          <p:cNvGrpSpPr/>
          <p:nvPr/>
        </p:nvGrpSpPr>
        <p:grpSpPr>
          <a:xfrm>
            <a:off x="253172" y="3005037"/>
            <a:ext cx="8168820" cy="2797527"/>
            <a:chOff x="253172" y="3005037"/>
            <a:chExt cx="8168820" cy="2797527"/>
          </a:xfrm>
        </p:grpSpPr>
        <p:sp>
          <p:nvSpPr>
            <p:cNvPr id="3" name="TextBox 2"/>
            <p:cNvSpPr txBox="1"/>
            <p:nvPr/>
          </p:nvSpPr>
          <p:spPr>
            <a:xfrm>
              <a:off x="1332801" y="5494787"/>
              <a:ext cx="638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                      [ OUTPUT ]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D3ABF6-869F-3746-A8DB-907AF0D7B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959" y="3005037"/>
              <a:ext cx="2501033" cy="255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216001-AC1D-EA46-ABAA-68FCAEBD1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5008" y="3120718"/>
              <a:ext cx="2349500" cy="230803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75333C-8BBB-FC44-B0B5-4E09188F6D13}"/>
                </a:ext>
              </a:extLst>
            </p:cNvPr>
            <p:cNvSpPr/>
            <p:nvPr/>
          </p:nvSpPr>
          <p:spPr>
            <a:xfrm>
              <a:off x="3776869" y="3846441"/>
              <a:ext cx="1441173" cy="8845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15A3EA-A740-5D45-813A-987894234567}"/>
                </a:ext>
              </a:extLst>
            </p:cNvPr>
            <p:cNvCxnSpPr>
              <a:cxnSpLocks/>
            </p:cNvCxnSpPr>
            <p:nvPr/>
          </p:nvCxnSpPr>
          <p:spPr>
            <a:xfrm>
              <a:off x="2984567" y="4304555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6544C4-685C-734B-AD0D-A05751CAD2C3}"/>
                </a:ext>
              </a:extLst>
            </p:cNvPr>
            <p:cNvCxnSpPr>
              <a:cxnSpLocks/>
            </p:cNvCxnSpPr>
            <p:nvPr/>
          </p:nvCxnSpPr>
          <p:spPr>
            <a:xfrm>
              <a:off x="5214245" y="4287989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1ECA0C-C9B7-A547-BBCC-83B04394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172" y="3141043"/>
              <a:ext cx="368300" cy="317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7D0175-F922-E840-B3C6-56086E3B7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4316" y="3141042"/>
              <a:ext cx="381000" cy="3175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D4C8830-6DD2-574F-A5DD-8482866FC9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528" y="4156037"/>
            <a:ext cx="812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9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4F27D1-FEF7-9541-AC8B-789580B29E6D}"/>
              </a:ext>
            </a:extLst>
          </p:cNvPr>
          <p:cNvCxnSpPr/>
          <p:nvPr/>
        </p:nvCxnSpPr>
        <p:spPr>
          <a:xfrm>
            <a:off x="5093804" y="4144617"/>
            <a:ext cx="0" cy="1600200"/>
          </a:xfrm>
          <a:prstGeom prst="line">
            <a:avLst/>
          </a:prstGeom>
          <a:ln>
            <a:solidFill>
              <a:srgbClr val="FF93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7136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766826-3478-6346-9A75-C6C5E0E5C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8106" y="5124772"/>
            <a:ext cx="2921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278B79-7BEE-7242-A920-B875662B0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1108" y="5016822"/>
            <a:ext cx="304800" cy="21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14D4F-654D-904A-89FA-D052A7653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5854" y="5930072"/>
            <a:ext cx="2159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D737D6-8136-E046-9F6F-512B6ED86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9105" y="1566171"/>
            <a:ext cx="3624000" cy="36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AC68A2-6C0E-6644-B81C-F0E31EB1C336}"/>
              </a:ext>
            </a:extLst>
          </p:cNvPr>
          <p:cNvSpPr txBox="1"/>
          <p:nvPr/>
        </p:nvSpPr>
        <p:spPr>
          <a:xfrm>
            <a:off x="4846438" y="612929"/>
            <a:ext cx="32928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Funciones Objetivo</a:t>
            </a:r>
          </a:p>
          <a:p>
            <a:pPr algn="ctr"/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1)</a:t>
            </a: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5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4F27D1-FEF7-9541-AC8B-789580B29E6D}"/>
              </a:ext>
            </a:extLst>
          </p:cNvPr>
          <p:cNvCxnSpPr/>
          <p:nvPr/>
        </p:nvCxnSpPr>
        <p:spPr>
          <a:xfrm>
            <a:off x="5093804" y="4144617"/>
            <a:ext cx="0" cy="1600200"/>
          </a:xfrm>
          <a:prstGeom prst="line">
            <a:avLst/>
          </a:prstGeom>
          <a:ln>
            <a:solidFill>
              <a:srgbClr val="FF93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7136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3B4BE-6CF2-3D40-AA43-93B19C292A25}"/>
              </a:ext>
            </a:extLst>
          </p:cNvPr>
          <p:cNvSpPr txBox="1"/>
          <p:nvPr/>
        </p:nvSpPr>
        <p:spPr>
          <a:xfrm>
            <a:off x="9946105" y="4026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4A521-43C0-6041-9930-8AED063D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872" y="2843403"/>
            <a:ext cx="419100" cy="279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13475-8D11-9947-84B0-9544AE3C599A}"/>
              </a:ext>
            </a:extLst>
          </p:cNvPr>
          <p:cNvCxnSpPr/>
          <p:nvPr/>
        </p:nvCxnSpPr>
        <p:spPr>
          <a:xfrm>
            <a:off x="2807368" y="2821103"/>
            <a:ext cx="13322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AEE2A7-59B3-A94B-9FE3-76FF48409BBD}"/>
              </a:ext>
            </a:extLst>
          </p:cNvPr>
          <p:cNvCxnSpPr/>
          <p:nvPr/>
        </p:nvCxnSpPr>
        <p:spPr>
          <a:xfrm>
            <a:off x="5494156" y="4770219"/>
            <a:ext cx="126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7F1343A-2D17-494B-BBB3-E9B994F7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941" y="4618611"/>
            <a:ext cx="406400" cy="279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FB2F-7DE6-0949-8057-C70E1327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105" y="1566171"/>
            <a:ext cx="3624000" cy="3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14D4F-654D-904A-89FA-D052A7653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854" y="5930072"/>
            <a:ext cx="215900" cy="444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EE72AE-D47D-AB4D-8856-2B1548D332F7}"/>
              </a:ext>
            </a:extLst>
          </p:cNvPr>
          <p:cNvSpPr txBox="1"/>
          <p:nvPr/>
        </p:nvSpPr>
        <p:spPr>
          <a:xfrm>
            <a:off x="4846438" y="612929"/>
            <a:ext cx="32928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Funciones Objetivo</a:t>
            </a:r>
          </a:p>
          <a:p>
            <a:pPr algn="ctr"/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1)</a:t>
            </a: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B81D0-BF09-164E-AD7E-126AD1543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261" y="2629433"/>
            <a:ext cx="3133733" cy="688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DE1BE-E40B-6A48-B339-E30EDD63F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152" y="5115800"/>
            <a:ext cx="4191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BEB48-1712-CA4E-B4F3-999EC60F2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608" y="5112026"/>
            <a:ext cx="431800" cy="317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DAC4D9-699E-D84E-8C11-3129D5EEEED3}"/>
              </a:ext>
            </a:extLst>
          </p:cNvPr>
          <p:cNvCxnSpPr>
            <a:cxnSpLocks/>
          </p:cNvCxnSpPr>
          <p:nvPr/>
        </p:nvCxnSpPr>
        <p:spPr>
          <a:xfrm>
            <a:off x="3483447" y="612929"/>
            <a:ext cx="0" cy="43317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9EFA84-4429-7649-B517-B6E57DF8382D}"/>
              </a:ext>
            </a:extLst>
          </p:cNvPr>
          <p:cNvCxnSpPr>
            <a:cxnSpLocks/>
          </p:cNvCxnSpPr>
          <p:nvPr/>
        </p:nvCxnSpPr>
        <p:spPr>
          <a:xfrm>
            <a:off x="6124156" y="4395900"/>
            <a:ext cx="0" cy="6338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158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7EA30E-F5EC-1A4D-85CC-B8E02B71251E}"/>
              </a:ext>
            </a:extLst>
          </p:cNvPr>
          <p:cNvSpPr txBox="1"/>
          <p:nvPr/>
        </p:nvSpPr>
        <p:spPr>
          <a:xfrm>
            <a:off x="3748697" y="3167390"/>
            <a:ext cx="1646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latin typeface="Trebuchet MS" panose="020B0703020202090204" pitchFamily="34" charset="0"/>
              </a:rPr>
              <a:t>Ejemplos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94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8C8DD-2E32-564E-BA39-18DA8699B7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5550" y="266700"/>
            <a:ext cx="65151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37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A098D-EE61-AD44-8274-B424273D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27000"/>
            <a:ext cx="65405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CBDF44-FDB3-9F45-A1F0-FC8503A582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7839" y="-2400"/>
            <a:ext cx="691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28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B4AA9-CEE4-D147-8C39-DA255C40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96" y="0"/>
            <a:ext cx="7267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2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Segmentación por Umbral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Para escoger el umbral se analiza el histograma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2801" y="5494787"/>
            <a:ext cx="663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                   [ HISTOGRAMA 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16001-AC1D-EA46-ABAA-68FCAEBD15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5008" y="3120718"/>
            <a:ext cx="2349500" cy="2308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ECA0C-C9B7-A547-BBCC-83B04394C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28" y="3210616"/>
            <a:ext cx="368300" cy="317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5A1623-532B-D548-A3DC-EF87F0EB3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52" y="2884381"/>
            <a:ext cx="3402496" cy="264177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45660017-E008-E84C-84A7-E6CE53466E6B}"/>
              </a:ext>
            </a:extLst>
          </p:cNvPr>
          <p:cNvSpPr/>
          <p:nvPr/>
        </p:nvSpPr>
        <p:spPr>
          <a:xfrm>
            <a:off x="3916019" y="4234070"/>
            <a:ext cx="427383" cy="258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D2B18B6-D5D8-3048-8D02-A385E0B799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0608" t="3658" r="3763" b="7317"/>
          <a:stretch/>
        </p:blipFill>
        <p:spPr>
          <a:xfrm>
            <a:off x="5565913" y="3081130"/>
            <a:ext cx="2852530" cy="20971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D93984-70E1-674F-8A5B-B0DD23BB8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696" y="3151500"/>
            <a:ext cx="595520" cy="2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93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0B5BB-F799-E44E-94F6-A2523E6C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3500" y="-3089"/>
            <a:ext cx="9086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3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FA818-7B00-3243-AF45-6C5A0706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88"/>
            <a:ext cx="9144000" cy="67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18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BD20D-8ACA-544B-94A5-E68D8179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06"/>
            <a:ext cx="9144000" cy="65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30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694AE-A3FF-B24B-97E8-7A44907577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1300" y="288407"/>
            <a:ext cx="9375000" cy="642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73356F-56EC-6D48-8B50-52F0679AC7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38913" y="397396"/>
            <a:ext cx="1293122" cy="127030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2819401" y="4144617"/>
            <a:ext cx="4266587" cy="2040007"/>
            <a:chOff x="2819401" y="4144617"/>
            <a:chExt cx="4266587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DEBA44C0-9EE1-F44A-A10E-4558DBF4E349}"/>
                </a:ext>
              </a:extLst>
            </p:cNvPr>
            <p:cNvSpPr/>
            <p:nvPr/>
          </p:nvSpPr>
          <p:spPr>
            <a:xfrm>
              <a:off x="5059017" y="5297557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DBF0C3-0EEF-9E4F-964A-3943EF0AC3BF}"/>
                </a:ext>
              </a:extLst>
            </p:cNvPr>
            <p:cNvSpPr txBox="1"/>
            <p:nvPr/>
          </p:nvSpPr>
          <p:spPr>
            <a:xfrm>
              <a:off x="5569226" y="5112026"/>
              <a:ext cx="15167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Segmentado 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como ‘arroz’</a:t>
              </a: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C04658CC-86F5-8A4C-9817-7401F1328A59}"/>
                </a:ext>
              </a:extLst>
            </p:cNvPr>
            <p:cNvSpPr/>
            <p:nvPr/>
          </p:nvSpPr>
          <p:spPr>
            <a:xfrm rot="10800000">
              <a:off x="4416287" y="5300870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2E1052-54E7-5540-A974-516014A09454}"/>
                </a:ext>
              </a:extLst>
            </p:cNvPr>
            <p:cNvSpPr txBox="1"/>
            <p:nvPr/>
          </p:nvSpPr>
          <p:spPr>
            <a:xfrm>
              <a:off x="2819401" y="5125279"/>
              <a:ext cx="1563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Segmentado 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como ‘fondo’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4F205C-4DCE-0C44-A4D3-A3CA23AD909F}"/>
              </a:ext>
            </a:extLst>
          </p:cNvPr>
          <p:cNvGrpSpPr/>
          <p:nvPr/>
        </p:nvGrpSpPr>
        <p:grpSpPr>
          <a:xfrm>
            <a:off x="1732722" y="1073426"/>
            <a:ext cx="5473148" cy="3430584"/>
            <a:chOff x="1732722" y="1073426"/>
            <a:chExt cx="5473148" cy="343058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AEF18DF-1D72-B04E-A1B5-17B4C51B7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261" y="1073426"/>
              <a:ext cx="1043609" cy="3359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A8A34F-A19F-6C4B-9AFF-90A8FFC62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1152939"/>
              <a:ext cx="2335696" cy="7653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4FBF67-668E-6846-8DD9-0E54BF07D19F}"/>
                </a:ext>
              </a:extLst>
            </p:cNvPr>
            <p:cNvSpPr txBox="1"/>
            <p:nvPr/>
          </p:nvSpPr>
          <p:spPr>
            <a:xfrm>
              <a:off x="6460435" y="4134678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Arroz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70A108-E15A-3642-ACF9-00610D3A4C17}"/>
                </a:ext>
              </a:extLst>
            </p:cNvPr>
            <p:cNvSpPr txBox="1"/>
            <p:nvPr/>
          </p:nvSpPr>
          <p:spPr>
            <a:xfrm>
              <a:off x="1732722" y="1434548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Fondo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39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7EA30E-F5EC-1A4D-85CC-B8E02B71251E}"/>
              </a:ext>
            </a:extLst>
          </p:cNvPr>
          <p:cNvSpPr txBox="1"/>
          <p:nvPr/>
        </p:nvSpPr>
        <p:spPr>
          <a:xfrm>
            <a:off x="676542" y="2504659"/>
            <a:ext cx="77909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dirty="0">
                <a:latin typeface="Trebuchet MS" panose="020B0703020202090204" pitchFamily="34" charset="0"/>
              </a:rPr>
              <a:t>Método para estimar      de manera automática</a:t>
            </a:r>
          </a:p>
          <a:p>
            <a:pPr algn="ctr"/>
            <a:endParaRPr lang="es-ES_tradnl" sz="2800" dirty="0">
              <a:latin typeface="Trebuchet MS" panose="020B0703020202090204" pitchFamily="34" charset="0"/>
            </a:endParaRPr>
          </a:p>
          <a:p>
            <a:pPr algn="ctr"/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(Método de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Otsu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70302020209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28055-FF13-A04B-BCAF-904ED4C9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34" y="2581689"/>
            <a:ext cx="203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5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703C03-A7F3-7240-87BC-AF962E5B197E}"/>
              </a:ext>
            </a:extLst>
          </p:cNvPr>
          <p:cNvGrpSpPr/>
          <p:nvPr/>
        </p:nvGrpSpPr>
        <p:grpSpPr>
          <a:xfrm>
            <a:off x="-7894314" y="202095"/>
            <a:ext cx="10746238" cy="5982529"/>
            <a:chOff x="-3660250" y="202095"/>
            <a:chExt cx="10746238" cy="598252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BA3C28-F0F7-AE4F-B7C8-F0926D41155D}"/>
                </a:ext>
              </a:extLst>
            </p:cNvPr>
            <p:cNvSpPr/>
            <p:nvPr/>
          </p:nvSpPr>
          <p:spPr>
            <a:xfrm>
              <a:off x="-3660250" y="202095"/>
              <a:ext cx="8643068" cy="5218044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043255-E010-C843-B1FC-765BDE8E05DB}"/>
                </a:ext>
              </a:extLst>
            </p:cNvPr>
            <p:cNvGrpSpPr/>
            <p:nvPr/>
          </p:nvGrpSpPr>
          <p:grpSpPr>
            <a:xfrm>
              <a:off x="2819401" y="4144617"/>
              <a:ext cx="4266587" cy="2040007"/>
              <a:chOff x="2819401" y="4144617"/>
              <a:chExt cx="4266587" cy="204000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273CA03-7956-DF4F-A816-38A60BC6DE95}"/>
                  </a:ext>
                </a:extLst>
              </p:cNvPr>
              <p:cNvCxnSpPr/>
              <p:nvPr/>
            </p:nvCxnSpPr>
            <p:spPr>
              <a:xfrm>
                <a:off x="4979504" y="4144617"/>
                <a:ext cx="0" cy="1600200"/>
              </a:xfrm>
              <a:prstGeom prst="line">
                <a:avLst/>
              </a:prstGeom>
              <a:ln>
                <a:solidFill>
                  <a:srgbClr val="FF93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27359CE-5EB9-574A-94E2-2AF7FDB0E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8087" y="5841724"/>
                <a:ext cx="203200" cy="342900"/>
              </a:xfrm>
              <a:prstGeom prst="rect">
                <a:avLst/>
              </a:prstGeom>
            </p:spPr>
          </p:pic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8C8AD9F0-6935-7748-A18C-8693C2CFEF2B}"/>
                  </a:ext>
                </a:extLst>
              </p:cNvPr>
              <p:cNvSpPr/>
              <p:nvPr/>
            </p:nvSpPr>
            <p:spPr>
              <a:xfrm>
                <a:off x="5059017" y="5297557"/>
                <a:ext cx="477079" cy="24847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0D38F5-B2AF-C044-8FBC-1F41492DFA15}"/>
                  </a:ext>
                </a:extLst>
              </p:cNvPr>
              <p:cNvSpPr txBox="1"/>
              <p:nvPr/>
            </p:nvSpPr>
            <p:spPr>
              <a:xfrm>
                <a:off x="5569226" y="5112026"/>
                <a:ext cx="15167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>
                    <a:latin typeface="Trebuchet MS" panose="020B0703020202090204" pitchFamily="34" charset="0"/>
                  </a:rPr>
                  <a:t>Segmentado </a:t>
                </a:r>
              </a:p>
              <a:p>
                <a:r>
                  <a:rPr lang="es-ES_tradnl" dirty="0">
                    <a:latin typeface="Trebuchet MS" panose="020B0703020202090204" pitchFamily="34" charset="0"/>
                  </a:rPr>
                  <a:t>como ‘arroz’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FAAD26A4-C512-2849-8E14-94F62B75BBC6}"/>
                  </a:ext>
                </a:extLst>
              </p:cNvPr>
              <p:cNvSpPr/>
              <p:nvPr/>
            </p:nvSpPr>
            <p:spPr>
              <a:xfrm rot="10800000">
                <a:off x="4416287" y="5300870"/>
                <a:ext cx="477079" cy="24847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98D41E-0F45-0345-A994-2CAA4D733506}"/>
                  </a:ext>
                </a:extLst>
              </p:cNvPr>
              <p:cNvSpPr txBox="1"/>
              <p:nvPr/>
            </p:nvSpPr>
            <p:spPr>
              <a:xfrm>
                <a:off x="2819401" y="5125279"/>
                <a:ext cx="15632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>
                    <a:latin typeface="Trebuchet MS" panose="020B0703020202090204" pitchFamily="34" charset="0"/>
                  </a:rPr>
                  <a:t>Segmentado </a:t>
                </a:r>
              </a:p>
              <a:p>
                <a:r>
                  <a:rPr lang="es-ES_tradnl" dirty="0">
                    <a:latin typeface="Trebuchet MS" panose="020B0703020202090204" pitchFamily="34" charset="0"/>
                  </a:rPr>
                  <a:t>como ‘fondo’</a:t>
                </a:r>
              </a:p>
            </p:txBody>
          </p: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7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703C03-A7F3-7240-87BC-AF962E5B197E}"/>
              </a:ext>
            </a:extLst>
          </p:cNvPr>
          <p:cNvGrpSpPr/>
          <p:nvPr/>
        </p:nvGrpSpPr>
        <p:grpSpPr>
          <a:xfrm>
            <a:off x="-7894314" y="202095"/>
            <a:ext cx="10746238" cy="5982529"/>
            <a:chOff x="-3660250" y="202095"/>
            <a:chExt cx="10746238" cy="598252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BA3C28-F0F7-AE4F-B7C8-F0926D41155D}"/>
                </a:ext>
              </a:extLst>
            </p:cNvPr>
            <p:cNvSpPr/>
            <p:nvPr/>
          </p:nvSpPr>
          <p:spPr>
            <a:xfrm>
              <a:off x="-3660250" y="202095"/>
              <a:ext cx="8643068" cy="5218044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043255-E010-C843-B1FC-765BDE8E05DB}"/>
                </a:ext>
              </a:extLst>
            </p:cNvPr>
            <p:cNvGrpSpPr/>
            <p:nvPr/>
          </p:nvGrpSpPr>
          <p:grpSpPr>
            <a:xfrm>
              <a:off x="2819401" y="4144617"/>
              <a:ext cx="4266587" cy="2040007"/>
              <a:chOff x="2819401" y="4144617"/>
              <a:chExt cx="4266587" cy="2040007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273CA03-7956-DF4F-A816-38A60BC6DE95}"/>
                  </a:ext>
                </a:extLst>
              </p:cNvPr>
              <p:cNvCxnSpPr/>
              <p:nvPr/>
            </p:nvCxnSpPr>
            <p:spPr>
              <a:xfrm>
                <a:off x="4979504" y="4144617"/>
                <a:ext cx="0" cy="1600200"/>
              </a:xfrm>
              <a:prstGeom prst="line">
                <a:avLst/>
              </a:prstGeom>
              <a:ln>
                <a:solidFill>
                  <a:srgbClr val="FF93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27359CE-5EB9-574A-94E2-2AF7FDB0E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8087" y="5841724"/>
                <a:ext cx="203200" cy="342900"/>
              </a:xfrm>
              <a:prstGeom prst="rect">
                <a:avLst/>
              </a:prstGeom>
            </p:spPr>
          </p:pic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8C8AD9F0-6935-7748-A18C-8693C2CFEF2B}"/>
                  </a:ext>
                </a:extLst>
              </p:cNvPr>
              <p:cNvSpPr/>
              <p:nvPr/>
            </p:nvSpPr>
            <p:spPr>
              <a:xfrm>
                <a:off x="5059017" y="5297557"/>
                <a:ext cx="477079" cy="24847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0D38F5-B2AF-C044-8FBC-1F41492DFA15}"/>
                  </a:ext>
                </a:extLst>
              </p:cNvPr>
              <p:cNvSpPr txBox="1"/>
              <p:nvPr/>
            </p:nvSpPr>
            <p:spPr>
              <a:xfrm>
                <a:off x="5569226" y="5112026"/>
                <a:ext cx="15167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>
                    <a:latin typeface="Trebuchet MS" panose="020B0703020202090204" pitchFamily="34" charset="0"/>
                  </a:rPr>
                  <a:t>Segmentado </a:t>
                </a:r>
              </a:p>
              <a:p>
                <a:r>
                  <a:rPr lang="es-ES_tradnl" dirty="0">
                    <a:latin typeface="Trebuchet MS" panose="020B0703020202090204" pitchFamily="34" charset="0"/>
                  </a:rPr>
                  <a:t>como ‘arroz’</a:t>
                </a:r>
              </a:p>
            </p:txBody>
          </p:sp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FAAD26A4-C512-2849-8E14-94F62B75BBC6}"/>
                  </a:ext>
                </a:extLst>
              </p:cNvPr>
              <p:cNvSpPr/>
              <p:nvPr/>
            </p:nvSpPr>
            <p:spPr>
              <a:xfrm rot="10800000">
                <a:off x="4416287" y="5300870"/>
                <a:ext cx="477079" cy="24847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98D41E-0F45-0345-A994-2CAA4D733506}"/>
                  </a:ext>
                </a:extLst>
              </p:cNvPr>
              <p:cNvSpPr txBox="1"/>
              <p:nvPr/>
            </p:nvSpPr>
            <p:spPr>
              <a:xfrm>
                <a:off x="2819401" y="5125279"/>
                <a:ext cx="15632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>
                    <a:latin typeface="Trebuchet MS" panose="020B0703020202090204" pitchFamily="34" charset="0"/>
                  </a:rPr>
                  <a:t>Segmentado </a:t>
                </a:r>
              </a:p>
              <a:p>
                <a:r>
                  <a:rPr lang="es-ES_tradnl" dirty="0">
                    <a:latin typeface="Trebuchet MS" panose="020B0703020202090204" pitchFamily="34" charset="0"/>
                  </a:rPr>
                  <a:t>como ‘fondo’</a:t>
                </a:r>
              </a:p>
            </p:txBody>
          </p: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0.87777 0.0083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9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2819401" y="4144617"/>
            <a:ext cx="4266587" cy="2040007"/>
            <a:chOff x="2819401" y="4144617"/>
            <a:chExt cx="4266587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DEBA44C0-9EE1-F44A-A10E-4558DBF4E349}"/>
                </a:ext>
              </a:extLst>
            </p:cNvPr>
            <p:cNvSpPr/>
            <p:nvPr/>
          </p:nvSpPr>
          <p:spPr>
            <a:xfrm>
              <a:off x="5059017" y="5297557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DBF0C3-0EEF-9E4F-964A-3943EF0AC3BF}"/>
                </a:ext>
              </a:extLst>
            </p:cNvPr>
            <p:cNvSpPr txBox="1"/>
            <p:nvPr/>
          </p:nvSpPr>
          <p:spPr>
            <a:xfrm>
              <a:off x="5569226" y="5112026"/>
              <a:ext cx="15167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Segmentado 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como ‘arroz’</a:t>
              </a:r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C04658CC-86F5-8A4C-9817-7401F1328A59}"/>
                </a:ext>
              </a:extLst>
            </p:cNvPr>
            <p:cNvSpPr/>
            <p:nvPr/>
          </p:nvSpPr>
          <p:spPr>
            <a:xfrm rot="10800000">
              <a:off x="4416287" y="5300870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2E1052-54E7-5540-A974-516014A09454}"/>
                </a:ext>
              </a:extLst>
            </p:cNvPr>
            <p:cNvSpPr txBox="1"/>
            <p:nvPr/>
          </p:nvSpPr>
          <p:spPr>
            <a:xfrm>
              <a:off x="2819401" y="5125279"/>
              <a:ext cx="15632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Segmentado </a:t>
              </a:r>
            </a:p>
            <a:p>
              <a:r>
                <a:rPr lang="es-ES_tradnl" dirty="0">
                  <a:latin typeface="Trebuchet MS" panose="020B0703020202090204" pitchFamily="34" charset="0"/>
                </a:rPr>
                <a:t>como ‘fondo’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8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B03952A-5ADC-934E-B025-055C7DD54C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08" t="3658" r="3763" b="7317"/>
          <a:stretch/>
        </p:blipFill>
        <p:spPr>
          <a:xfrm>
            <a:off x="1262270" y="705678"/>
            <a:ext cx="5754756" cy="42308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C23EB0-8245-864B-906D-BD71CE73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2" y="925135"/>
            <a:ext cx="595520" cy="2937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4061DAB-8EA7-E240-BB28-17C9E1FF2FB9}"/>
              </a:ext>
            </a:extLst>
          </p:cNvPr>
          <p:cNvGrpSpPr/>
          <p:nvPr/>
        </p:nvGrpSpPr>
        <p:grpSpPr>
          <a:xfrm>
            <a:off x="4416287" y="4144617"/>
            <a:ext cx="1119809" cy="2040007"/>
            <a:chOff x="4416287" y="4144617"/>
            <a:chExt cx="1119809" cy="2040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04F27D1-FEF7-9541-AC8B-789580B29E6D}"/>
                </a:ext>
              </a:extLst>
            </p:cNvPr>
            <p:cNvCxnSpPr/>
            <p:nvPr/>
          </p:nvCxnSpPr>
          <p:spPr>
            <a:xfrm>
              <a:off x="4979504" y="4144617"/>
              <a:ext cx="0" cy="1600200"/>
            </a:xfrm>
            <a:prstGeom prst="line">
              <a:avLst/>
            </a:prstGeom>
            <a:ln>
              <a:solidFill>
                <a:srgbClr val="FF93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AE27583-D114-6143-B587-3D1CF337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087" y="5841724"/>
              <a:ext cx="203200" cy="3429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DEBA44C0-9EE1-F44A-A10E-4558DBF4E349}"/>
                </a:ext>
              </a:extLst>
            </p:cNvPr>
            <p:cNvSpPr/>
            <p:nvPr/>
          </p:nvSpPr>
          <p:spPr>
            <a:xfrm>
              <a:off x="5059017" y="5297557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C04658CC-86F5-8A4C-9817-7401F1328A59}"/>
                </a:ext>
              </a:extLst>
            </p:cNvPr>
            <p:cNvSpPr/>
            <p:nvPr/>
          </p:nvSpPr>
          <p:spPr>
            <a:xfrm rot="10800000">
              <a:off x="4416287" y="5300870"/>
              <a:ext cx="477079" cy="2484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C89CC5D-40D5-1B48-B643-D9E5BE1023B7}"/>
              </a:ext>
            </a:extLst>
          </p:cNvPr>
          <p:cNvSpPr/>
          <p:nvPr/>
        </p:nvSpPr>
        <p:spPr>
          <a:xfrm>
            <a:off x="1599371" y="113637"/>
            <a:ext cx="3362241" cy="499838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58314-FB1F-1849-B3DB-B7C974B7913B}"/>
              </a:ext>
            </a:extLst>
          </p:cNvPr>
          <p:cNvSpPr txBox="1"/>
          <p:nvPr/>
        </p:nvSpPr>
        <p:spPr>
          <a:xfrm>
            <a:off x="5500264" y="988799"/>
            <a:ext cx="2528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un valor de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Se define: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1) Región 0 y Región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7CEF1A-D71A-7442-A2A5-D86AE2A31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586" y="1004841"/>
            <a:ext cx="149335" cy="25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B87520-6DE6-4843-83B8-F12AAFC80B8E}"/>
              </a:ext>
            </a:extLst>
          </p:cNvPr>
          <p:cNvSpPr/>
          <p:nvPr/>
        </p:nvSpPr>
        <p:spPr>
          <a:xfrm>
            <a:off x="6006922" y="4577751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Trebuchet MS" panose="020B0703020202090204" pitchFamily="34" charset="0"/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BCCA2D-A2EA-414C-9AB4-03C44660A5C9}"/>
              </a:ext>
            </a:extLst>
          </p:cNvPr>
          <p:cNvSpPr/>
          <p:nvPr/>
        </p:nvSpPr>
        <p:spPr>
          <a:xfrm>
            <a:off x="3311454" y="30596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80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10878</TotalTime>
  <Words>417</Words>
  <Application>Microsoft Macintosh PowerPoint</Application>
  <PresentationFormat>On-screen Show (4:3)</PresentationFormat>
  <Paragraphs>141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121</cp:revision>
  <dcterms:created xsi:type="dcterms:W3CDTF">2015-02-23T15:04:12Z</dcterms:created>
  <dcterms:modified xsi:type="dcterms:W3CDTF">2022-11-02T15:48:00Z</dcterms:modified>
</cp:coreProperties>
</file>